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iddels stil 1 – utheving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ddels stil 1 – utheving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EC20E35-A176-4012-BC5E-935CFFF8708E}" styleName="Middels sti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ddels stil 2 –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ddels stil 2 – uthev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iddels stil 2 – uthevin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iddels stil 3 – utheving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iddels stil 3 – utheving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iddels stil 3 – utheving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iddels stil 3 – utheving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ddels stil 3 – utheving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iddels stil 4 – utheving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iddels stil 4 – utheving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iddels stil 4 – utheving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Mørk stil 1 – utheving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Mørk stil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iddels stil 4 – utheving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iddels stil 4 – utheving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iddels stil 4 – utheving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276"/>
    <p:restoredTop sz="94612"/>
  </p:normalViewPr>
  <p:slideViewPr>
    <p:cSldViewPr snapToGrid="0" snapToObjects="1">
      <p:cViewPr>
        <p:scale>
          <a:sx n="119" d="100"/>
          <a:sy n="119" d="100"/>
        </p:scale>
        <p:origin x="1024" y="-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EE975-21E1-2E4A-9EDB-4421DB4B1033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573E6-E7C1-DF48-BE41-570FDCC6DAB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5720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729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808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0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1809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320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691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159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094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476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125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/>
              <a:t>Klikk på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920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7E01C-E9A2-FF43-90A8-892ECB8ACCB0}" type="datetimeFigureOut">
              <a:rPr lang="nb-NO" smtClean="0"/>
              <a:t>20.05.2019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CD46D-57D4-1C42-9F32-D5DD02CEF32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493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 descr="ny_logo.jpg">
            <a:extLst>
              <a:ext uri="{FF2B5EF4-FFF2-40B4-BE49-F238E27FC236}">
                <a16:creationId xmlns:a16="http://schemas.microsoft.com/office/drawing/2014/main" id="{557F40D0-E026-334F-BDEE-299CA8E43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419" y="120774"/>
            <a:ext cx="1708643" cy="486051"/>
          </a:xfrm>
          <a:prstGeom prst="rect">
            <a:avLst/>
          </a:prstGeom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63AE366-5969-A94B-8222-6989A05484FD}"/>
              </a:ext>
            </a:extLst>
          </p:cNvPr>
          <p:cNvSpPr txBox="1"/>
          <p:nvPr/>
        </p:nvSpPr>
        <p:spPr>
          <a:xfrm>
            <a:off x="252661" y="741316"/>
            <a:ext cx="2667953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HOVEDMÅL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756E5873-CAA8-DC42-BBC3-BB75E4EACB22}"/>
              </a:ext>
            </a:extLst>
          </p:cNvPr>
          <p:cNvSpPr txBox="1"/>
          <p:nvPr/>
        </p:nvSpPr>
        <p:spPr>
          <a:xfrm>
            <a:off x="6220330" y="763994"/>
            <a:ext cx="2774038" cy="3000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KONKLUSJON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54BFA285-202A-5A40-B4E1-093196C6DD9B}"/>
              </a:ext>
            </a:extLst>
          </p:cNvPr>
          <p:cNvSpPr txBox="1"/>
          <p:nvPr/>
        </p:nvSpPr>
        <p:spPr>
          <a:xfrm>
            <a:off x="3184507" y="741316"/>
            <a:ext cx="2774985" cy="3000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RESULTATER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D55828A8-977D-4C4B-A455-3408DE5589B3}"/>
              </a:ext>
            </a:extLst>
          </p:cNvPr>
          <p:cNvSpPr txBox="1"/>
          <p:nvPr/>
        </p:nvSpPr>
        <p:spPr>
          <a:xfrm>
            <a:off x="252663" y="114382"/>
            <a:ext cx="5706830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nb-NO" sz="2600" dirty="0"/>
              <a:t>Vakuumfrysetørking av mysekonsentrat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75BEA315-DF03-494A-AA34-33F39E0172FA}"/>
              </a:ext>
            </a:extLst>
          </p:cNvPr>
          <p:cNvSpPr txBox="1"/>
          <p:nvPr/>
        </p:nvSpPr>
        <p:spPr>
          <a:xfrm>
            <a:off x="249604" y="1464500"/>
            <a:ext cx="2667953" cy="300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MATERIAL OG METODE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6237FD1E-1B44-B04F-82EF-FEAD74F1492C}"/>
              </a:ext>
            </a:extLst>
          </p:cNvPr>
          <p:cNvSpPr txBox="1"/>
          <p:nvPr/>
        </p:nvSpPr>
        <p:spPr>
          <a:xfrm>
            <a:off x="6214807" y="4019798"/>
            <a:ext cx="2793673" cy="3000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TAKK TIL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A0EE44F9-2CA5-0143-BBEC-B00D77818ABD}"/>
              </a:ext>
            </a:extLst>
          </p:cNvPr>
          <p:cNvSpPr txBox="1"/>
          <p:nvPr/>
        </p:nvSpPr>
        <p:spPr>
          <a:xfrm>
            <a:off x="6214807" y="5687788"/>
            <a:ext cx="2793673" cy="3000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b-NO" sz="1350" dirty="0"/>
              <a:t>FORFATTERE</a:t>
            </a: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2C0C8F26-DE2D-F14F-BA39-CF42CB94AB1C}"/>
              </a:ext>
            </a:extLst>
          </p:cNvPr>
          <p:cNvSpPr txBox="1"/>
          <p:nvPr/>
        </p:nvSpPr>
        <p:spPr>
          <a:xfrm>
            <a:off x="6214807" y="5996226"/>
            <a:ext cx="2779561" cy="8617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Ola Østensen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Jeanette Ness Bøe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Lise Mari Singstad </a:t>
            </a:r>
            <a:r>
              <a:rPr lang="nb-NO" sz="1000" dirty="0" err="1"/>
              <a:t>Rotvik</a:t>
            </a:r>
            <a:endParaRPr lang="nb-NO" sz="1000" dirty="0"/>
          </a:p>
          <a:p>
            <a:r>
              <a:rPr lang="nb-NO" sz="1000" dirty="0"/>
              <a:t>Institutt for bioteknologi og matvitenskap </a:t>
            </a:r>
          </a:p>
          <a:p>
            <a:r>
              <a:rPr lang="nb-NO" sz="1000" dirty="0"/>
              <a:t>NTNU 2019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33D55CC6-3FC4-2C4A-9D50-E63D10532FB4}"/>
              </a:ext>
            </a:extLst>
          </p:cNvPr>
          <p:cNvSpPr txBox="1"/>
          <p:nvPr/>
        </p:nvSpPr>
        <p:spPr>
          <a:xfrm>
            <a:off x="249604" y="1029423"/>
            <a:ext cx="26710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000" dirty="0"/>
              <a:t>Sammenligne frysetørket og spraytørket mysepulver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633336D8-8ABA-844C-A0AC-20690F0EEAF7}"/>
              </a:ext>
            </a:extLst>
          </p:cNvPr>
          <p:cNvSpPr txBox="1"/>
          <p:nvPr/>
        </p:nvSpPr>
        <p:spPr>
          <a:xfrm>
            <a:off x="6221862" y="4337488"/>
            <a:ext cx="2779561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Veiledere </a:t>
            </a:r>
            <a:r>
              <a:rPr lang="nb-NO" sz="1000" dirty="0" err="1"/>
              <a:t>Kirill</a:t>
            </a:r>
            <a:r>
              <a:rPr lang="nb-NO" sz="1000" dirty="0"/>
              <a:t> </a:t>
            </a:r>
            <a:r>
              <a:rPr lang="nb-NO" sz="1000" dirty="0" err="1"/>
              <a:t>Mukhatov</a:t>
            </a:r>
            <a:r>
              <a:rPr lang="nb-NO" sz="1000" dirty="0"/>
              <a:t> og Kari </a:t>
            </a:r>
            <a:r>
              <a:rPr lang="nb-NO" sz="1000" dirty="0" err="1"/>
              <a:t>Helgetun</a:t>
            </a:r>
            <a:r>
              <a:rPr lang="nb-NO" sz="1000" dirty="0"/>
              <a:t> </a:t>
            </a:r>
            <a:r>
              <a:rPr lang="nb-NO" sz="1000" dirty="0" err="1"/>
              <a:t>Langoss</a:t>
            </a:r>
            <a:endParaRPr lang="nb-NO" sz="1000" dirty="0"/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Anne Kathrine Streitlien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Gunn Merethe Bjørge </a:t>
            </a:r>
            <a:r>
              <a:rPr lang="nb-NO" sz="1000" dirty="0" err="1"/>
              <a:t>Thommasen</a:t>
            </a:r>
            <a:endParaRPr lang="nb-NO" sz="1000" dirty="0"/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Anna </a:t>
            </a:r>
            <a:r>
              <a:rPr lang="nb-NO" sz="1000" dirty="0" err="1"/>
              <a:t>Lødeng</a:t>
            </a:r>
            <a:endParaRPr lang="nb-NO" sz="1000" dirty="0"/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Trond Viggo Pettersen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Jan Olav Sætre fra Tine Verdal</a:t>
            </a:r>
          </a:p>
          <a:p>
            <a:pPr marL="214313" indent="-214313">
              <a:buFont typeface="Wingdings" pitchFamily="2" charset="2"/>
              <a:buChar char="v"/>
            </a:pPr>
            <a:r>
              <a:rPr lang="nb-NO" sz="1000" dirty="0"/>
              <a:t>Fons </a:t>
            </a:r>
            <a:r>
              <a:rPr lang="nb-NO" sz="1000" dirty="0" err="1"/>
              <a:t>Michielsen</a:t>
            </a:r>
            <a:endParaRPr lang="nb-NO" sz="1350" dirty="0"/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0BB7D1C1-A0FE-414D-9610-B66F2D1B95C9}"/>
              </a:ext>
            </a:extLst>
          </p:cNvPr>
          <p:cNvSpPr txBox="1"/>
          <p:nvPr/>
        </p:nvSpPr>
        <p:spPr>
          <a:xfrm>
            <a:off x="246548" y="1761561"/>
            <a:ext cx="2671009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nb-NO" sz="1000" dirty="0"/>
              <a:t>Pasteurisering (72℃ i 15 sek.)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nb-NO" sz="1000" dirty="0"/>
              <a:t>Membranfiltrering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Mikrofiltrering, ultrafiltrering og revers osmose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nb-NO" sz="1000" dirty="0"/>
              <a:t>Vakuumfrysetørking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nb-NO" sz="1000" dirty="0"/>
              <a:t>Analyser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Kjeldahl (proteininnhold)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Vannaktivitet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Tørrstoff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i="1" dirty="0" err="1"/>
              <a:t>Enterobacteriaceae</a:t>
            </a:r>
            <a:r>
              <a:rPr lang="nb-NO" sz="10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Løselighet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nb-NO" sz="1000" dirty="0"/>
              <a:t>Undersøking av tørkekinetikk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20039ABC-732E-F44E-963D-66F0485E8A37}"/>
              </a:ext>
            </a:extLst>
          </p:cNvPr>
          <p:cNvSpPr txBox="1"/>
          <p:nvPr/>
        </p:nvSpPr>
        <p:spPr>
          <a:xfrm>
            <a:off x="3258237" y="4319880"/>
            <a:ext cx="2774985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200" dirty="0"/>
              <a:t>Kjeldahl resultater:</a:t>
            </a:r>
          </a:p>
        </p:txBody>
      </p: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9A722BCF-AFB9-9943-930B-85D97E080341}"/>
              </a:ext>
            </a:extLst>
          </p:cNvPr>
          <p:cNvSpPr txBox="1"/>
          <p:nvPr/>
        </p:nvSpPr>
        <p:spPr>
          <a:xfrm>
            <a:off x="173375" y="6269649"/>
            <a:ext cx="2817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600" dirty="0"/>
              <a:t>Kilde: </a:t>
            </a:r>
            <a:r>
              <a:rPr lang="en-US" sz="600" dirty="0"/>
              <a:t>Kumar, P., Sharma, N., Ranjan, R., Kumar, S., Bhat, Z., &amp; </a:t>
            </a:r>
            <a:r>
              <a:rPr lang="en-US" sz="600" dirty="0" err="1"/>
              <a:t>Jeong</a:t>
            </a:r>
            <a:r>
              <a:rPr lang="en-US" sz="600" dirty="0"/>
              <a:t>, D. (2013). Perspective of Membrane Technology in Dairy Industry: A Review. </a:t>
            </a:r>
            <a:r>
              <a:rPr lang="nb-NO" sz="600" i="1" dirty="0" err="1"/>
              <a:t>Asian</a:t>
            </a:r>
            <a:r>
              <a:rPr lang="nb-NO" sz="600" i="1" dirty="0"/>
              <a:t> </a:t>
            </a:r>
            <a:r>
              <a:rPr lang="nb-NO" sz="600" i="1" dirty="0" err="1"/>
              <a:t>Australas</a:t>
            </a:r>
            <a:r>
              <a:rPr lang="nb-NO" sz="600" i="1" dirty="0"/>
              <a:t>. J. </a:t>
            </a:r>
            <a:r>
              <a:rPr lang="nb-NO" sz="600" i="1" dirty="0" err="1"/>
              <a:t>Anim</a:t>
            </a:r>
            <a:r>
              <a:rPr lang="nb-NO" sz="600" i="1" dirty="0"/>
              <a:t>. </a:t>
            </a:r>
            <a:r>
              <a:rPr lang="nb-NO" sz="600" i="1" dirty="0" err="1"/>
              <a:t>Sci</a:t>
            </a:r>
            <a:r>
              <a:rPr lang="nb-NO" sz="600" i="1" dirty="0"/>
              <a:t>., 26</a:t>
            </a:r>
            <a:r>
              <a:rPr lang="nb-NO" sz="600" dirty="0"/>
              <a:t>(9), 1347-1358. doi:10.5713/ajas.2013.13082</a:t>
            </a:r>
          </a:p>
          <a:p>
            <a:endParaRPr lang="nb-NO" sz="1000" dirty="0"/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E98DCA96-CF96-EE49-871A-2FDFB20BECDF}"/>
              </a:ext>
            </a:extLst>
          </p:cNvPr>
          <p:cNvSpPr txBox="1"/>
          <p:nvPr/>
        </p:nvSpPr>
        <p:spPr>
          <a:xfrm>
            <a:off x="249605" y="3674514"/>
            <a:ext cx="2667952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000" dirty="0"/>
              <a:t>Ulike porestørrelser på membranen gir mulighet for å konsentrere/isolere komponenter i mysa etter størrelse:</a:t>
            </a:r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  <a:p>
            <a:endParaRPr lang="nb-NO" sz="1000" dirty="0"/>
          </a:p>
        </p:txBody>
      </p:sp>
      <p:pic>
        <p:nvPicPr>
          <p:cNvPr id="1026" name="Picture 2" descr="https://lh5.googleusercontent.com/9mujU07XIoLaYPLHJFOZAGmGXxg8PpHVLi9fikj32B_x-D1dvCQj_5ytdaA1TxNi1s9HwtMqHpftwtP_xAmPE_-FZN3iHxp07hB9GKjQIZDaP_B2Ce25JnGBXJ6gWvF-r0F0iELuFYo">
            <a:extLst>
              <a:ext uri="{FF2B5EF4-FFF2-40B4-BE49-F238E27FC236}">
                <a16:creationId xmlns:a16="http://schemas.microsoft.com/office/drawing/2014/main" id="{DC70F246-01ED-914F-BBFA-43750512D0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" t="4830" r="13112" b="3534"/>
          <a:stretch/>
        </p:blipFill>
        <p:spPr bwMode="auto">
          <a:xfrm>
            <a:off x="404496" y="4159296"/>
            <a:ext cx="2140402" cy="199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Bilde 23" descr="Et bilde som inneholder kopp, bord, mat, innendørs&#10;&#10;Automatisk generert beskrivelse">
            <a:extLst>
              <a:ext uri="{FF2B5EF4-FFF2-40B4-BE49-F238E27FC236}">
                <a16:creationId xmlns:a16="http://schemas.microsoft.com/office/drawing/2014/main" id="{DA9CC558-B520-0F47-AAB8-9656D2934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304" y="2618831"/>
            <a:ext cx="1292677" cy="969508"/>
          </a:xfrm>
          <a:prstGeom prst="rect">
            <a:avLst/>
          </a:prstGeom>
        </p:spPr>
      </p:pic>
      <p:graphicFrame>
        <p:nvGraphicFramePr>
          <p:cNvPr id="19" name="Tabell 18">
            <a:extLst>
              <a:ext uri="{FF2B5EF4-FFF2-40B4-BE49-F238E27FC236}">
                <a16:creationId xmlns:a16="http://schemas.microsoft.com/office/drawing/2014/main" id="{EA3B2B80-C6AC-1A4F-BBE6-589D82C060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352486"/>
              </p:ext>
            </p:extLst>
          </p:nvPr>
        </p:nvGraphicFramePr>
        <p:xfrm>
          <a:off x="3332137" y="4598309"/>
          <a:ext cx="2667951" cy="196596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720140">
                  <a:extLst>
                    <a:ext uri="{9D8B030D-6E8A-4147-A177-3AD203B41FA5}">
                      <a16:colId xmlns:a16="http://schemas.microsoft.com/office/drawing/2014/main" val="3451893190"/>
                    </a:ext>
                  </a:extLst>
                </a:gridCol>
                <a:gridCol w="947811">
                  <a:extLst>
                    <a:ext uri="{9D8B030D-6E8A-4147-A177-3AD203B41FA5}">
                      <a16:colId xmlns:a16="http://schemas.microsoft.com/office/drawing/2014/main" val="898184735"/>
                    </a:ext>
                  </a:extLst>
                </a:gridCol>
              </a:tblGrid>
              <a:tr h="326154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Prøve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b="1" u="none" strike="noStrike" dirty="0">
                          <a:effectLst/>
                        </a:rPr>
                        <a:t>Proteininnhold (%)</a:t>
                      </a:r>
                      <a:endParaRPr lang="nb-NO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24773905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Myse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0,9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47505701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MF Permeat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0,4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8769135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WPC80 -løsning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25,2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64959322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RO-filtrert WPC80-løsning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32,5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01021861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Egenprodusert WPC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38,4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716099757"/>
                  </a:ext>
                </a:extLst>
              </a:tr>
              <a:tr h="214501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Frysetørket  WPC80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80,1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84564436"/>
                  </a:ext>
                </a:extLst>
              </a:tr>
              <a:tr h="210527">
                <a:tc>
                  <a:txBody>
                    <a:bodyPr/>
                    <a:lstStyle/>
                    <a:p>
                      <a:pPr algn="l" fontAlgn="b"/>
                      <a:r>
                        <a:rPr lang="nb-NO" sz="900" u="none" strike="noStrike" dirty="0">
                          <a:effectLst/>
                        </a:rPr>
                        <a:t>Spraytørket WPC80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900" u="none" strike="noStrike" dirty="0">
                          <a:effectLst/>
                        </a:rPr>
                        <a:t>77,6</a:t>
                      </a:r>
                      <a:endParaRPr lang="nb-N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333537852"/>
                  </a:ext>
                </a:extLst>
              </a:tr>
            </a:tbl>
          </a:graphicData>
        </a:graphic>
      </p:graphicFrame>
      <p:sp>
        <p:nvSpPr>
          <p:cNvPr id="25" name="TekstSylinder 24">
            <a:extLst>
              <a:ext uri="{FF2B5EF4-FFF2-40B4-BE49-F238E27FC236}">
                <a16:creationId xmlns:a16="http://schemas.microsoft.com/office/drawing/2014/main" id="{EA8F893C-EEE3-4548-872A-4BCCF8510FD2}"/>
              </a:ext>
            </a:extLst>
          </p:cNvPr>
          <p:cNvSpPr txBox="1"/>
          <p:nvPr/>
        </p:nvSpPr>
        <p:spPr>
          <a:xfrm>
            <a:off x="4315662" y="3546665"/>
            <a:ext cx="14819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/>
              <a:t>Vakuumfrysetørket mysekonsentrat (WPC80)</a:t>
            </a:r>
          </a:p>
        </p:txBody>
      </p:sp>
      <p:pic>
        <p:nvPicPr>
          <p:cNvPr id="26" name="Bilde 25">
            <a:extLst>
              <a:ext uri="{FF2B5EF4-FFF2-40B4-BE49-F238E27FC236}">
                <a16:creationId xmlns:a16="http://schemas.microsoft.com/office/drawing/2014/main" id="{5C6ECB7E-9840-F94A-9717-C6DEDBA392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1539" y="2538120"/>
            <a:ext cx="910805" cy="1716626"/>
          </a:xfrm>
          <a:prstGeom prst="rect">
            <a:avLst/>
          </a:prstGeom>
        </p:spPr>
      </p:pic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DF0355F7-D9A7-6B4C-A486-445B00B84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390953"/>
              </p:ext>
            </p:extLst>
          </p:nvPr>
        </p:nvGraphicFramePr>
        <p:xfrm>
          <a:off x="3184507" y="1334839"/>
          <a:ext cx="2817354" cy="1143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2014">
                  <a:extLst>
                    <a:ext uri="{9D8B030D-6E8A-4147-A177-3AD203B41FA5}">
                      <a16:colId xmlns:a16="http://schemas.microsoft.com/office/drawing/2014/main" val="530085993"/>
                    </a:ext>
                  </a:extLst>
                </a:gridCol>
                <a:gridCol w="711705">
                  <a:extLst>
                    <a:ext uri="{9D8B030D-6E8A-4147-A177-3AD203B41FA5}">
                      <a16:colId xmlns:a16="http://schemas.microsoft.com/office/drawing/2014/main" val="1970650059"/>
                    </a:ext>
                  </a:extLst>
                </a:gridCol>
                <a:gridCol w="1053635">
                  <a:extLst>
                    <a:ext uri="{9D8B030D-6E8A-4147-A177-3AD203B41FA5}">
                      <a16:colId xmlns:a16="http://schemas.microsoft.com/office/drawing/2014/main" val="2447498586"/>
                    </a:ext>
                  </a:extLst>
                </a:gridCol>
              </a:tblGrid>
              <a:tr h="5101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>
                          <a:effectLst/>
                        </a:rPr>
                        <a:t> Prøve</a:t>
                      </a:r>
                      <a:endParaRPr lang="nb-NO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>
                          <a:effectLst/>
                        </a:rPr>
                        <a:t>Volum av sediment</a:t>
                      </a:r>
                      <a:endParaRPr lang="nb-NO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Løselighetsindeks (SI)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460668729"/>
                  </a:ext>
                </a:extLst>
              </a:tr>
              <a:tr h="3136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Frysetørket WPC80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0,23 ml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>
                          <a:effectLst/>
                        </a:rPr>
                        <a:t>99,1%</a:t>
                      </a:r>
                      <a:endParaRPr lang="nb-NO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458198726"/>
                  </a:ext>
                </a:extLst>
              </a:tr>
              <a:tr h="3136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Spraytørket WPC80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&lt;&lt;0,1 ml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b-NO" sz="900" dirty="0">
                          <a:effectLst/>
                        </a:rPr>
                        <a:t>&gt;99,6%</a:t>
                      </a:r>
                      <a:endParaRPr lang="nb-NO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454063972"/>
                  </a:ext>
                </a:extLst>
              </a:tr>
            </a:tbl>
          </a:graphicData>
        </a:graphic>
      </p:graphicFrame>
      <p:sp>
        <p:nvSpPr>
          <p:cNvPr id="5" name="TekstSylinder 4">
            <a:extLst>
              <a:ext uri="{FF2B5EF4-FFF2-40B4-BE49-F238E27FC236}">
                <a16:creationId xmlns:a16="http://schemas.microsoft.com/office/drawing/2014/main" id="{9CCCC217-F4F6-3043-A61C-DA229EFD5120}"/>
              </a:ext>
            </a:extLst>
          </p:cNvPr>
          <p:cNvSpPr txBox="1"/>
          <p:nvPr/>
        </p:nvSpPr>
        <p:spPr>
          <a:xfrm>
            <a:off x="3169009" y="1041398"/>
            <a:ext cx="2779561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100" dirty="0"/>
              <a:t>Løselighetsegenskaper: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6EDE94CE-65A4-5149-9BE0-3FD6A290C9E3}"/>
              </a:ext>
            </a:extLst>
          </p:cNvPr>
          <p:cNvSpPr txBox="1"/>
          <p:nvPr/>
        </p:nvSpPr>
        <p:spPr>
          <a:xfrm>
            <a:off x="6214807" y="1041398"/>
            <a:ext cx="2779561" cy="29700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1100" dirty="0"/>
              <a:t>Det ble konkludert med at det er mulig å produsere WPC med membranfiltreringsanlegget som var tilgjengelig og at WPC80-løsningen kunne oppkonsentreres til et tørrstoffinnhold på 46%, og fortsatt tørkes. Det ble også funnet ut at vakuumfrysetørket WPC80 fikk noe dårligere løselighetsegenskaper enn spraytørket WPC80. Med bakgrunn i dette forsøket, kan det ikke konkluderes med at vakuumfrysetørking er en bedre tørkemetode enn spraytørking. Det kan fortsatt hende at vakuumfrysetørket WPC80 har noen egenskaper som gjør at det er å foretrekke framfor spraytørket WPC80, men det ble ikke funnet noen resultater som bygger opp under dette i dette forsøket.</a:t>
            </a:r>
          </a:p>
        </p:txBody>
      </p:sp>
    </p:spTree>
    <p:extLst>
      <p:ext uri="{BB962C8B-B14F-4D97-AF65-F5344CB8AC3E}">
        <p14:creationId xmlns:p14="http://schemas.microsoft.com/office/powerpoint/2010/main" val="3178823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7044</TotalTime>
  <Words>327</Words>
  <Application>Microsoft Macintosh PowerPoint</Application>
  <PresentationFormat>Skjermfremvisning (4:3)</PresentationFormat>
  <Paragraphs>73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Office-tema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Lise Rotvik</dc:creator>
  <cp:lastModifiedBy>Lise Rotvik</cp:lastModifiedBy>
  <cp:revision>47</cp:revision>
  <dcterms:created xsi:type="dcterms:W3CDTF">2019-04-25T10:46:56Z</dcterms:created>
  <dcterms:modified xsi:type="dcterms:W3CDTF">2019-05-20T09:50:15Z</dcterms:modified>
</cp:coreProperties>
</file>