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71" r:id="rId4"/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3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38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0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65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7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33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13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20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179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72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069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8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E571-1F2D-4B06-BCF3-AAE6673D3E55}" type="datetimeFigureOut">
              <a:rPr lang="nb-NO" smtClean="0"/>
              <a:t>29.03.2018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FFFC8-0C51-4CE7-8D9B-DA9EA6082B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0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roup 456"/>
          <p:cNvGrpSpPr/>
          <p:nvPr/>
        </p:nvGrpSpPr>
        <p:grpSpPr>
          <a:xfrm>
            <a:off x="2766646" y="1359877"/>
            <a:ext cx="6904892" cy="3723491"/>
            <a:chOff x="2157169" y="1408765"/>
            <a:chExt cx="4103475" cy="1878423"/>
          </a:xfrm>
        </p:grpSpPr>
        <p:sp>
          <p:nvSpPr>
            <p:cNvPr id="447" name="Oval 446"/>
            <p:cNvSpPr/>
            <p:nvPr/>
          </p:nvSpPr>
          <p:spPr>
            <a:xfrm>
              <a:off x="4878199" y="1417292"/>
              <a:ext cx="905352" cy="3787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>
              <a:off x="3696477" y="1408765"/>
              <a:ext cx="905352" cy="3787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60428" y="1518803"/>
              <a:ext cx="991156" cy="139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b="1" dirty="0" smtClean="0">
                  <a:solidFill>
                    <a:srgbClr val="C00000"/>
                  </a:solidFill>
                </a:rPr>
                <a:t>CH</a:t>
              </a:r>
              <a:r>
                <a:rPr lang="nb-NO" sz="1200" b="1" baseline="-25000" dirty="0" smtClean="0">
                  <a:solidFill>
                    <a:srgbClr val="C00000"/>
                  </a:solidFill>
                </a:rPr>
                <a:t>4</a:t>
              </a:r>
              <a:r>
                <a:rPr lang="nb-NO" sz="1200" b="1" dirty="0" smtClean="0">
                  <a:solidFill>
                    <a:srgbClr val="C00000"/>
                  </a:solidFill>
                </a:rPr>
                <a:t> content: </a:t>
              </a:r>
              <a:r>
                <a:rPr lang="nb-NO" sz="1200" b="1" dirty="0" smtClean="0">
                  <a:solidFill>
                    <a:srgbClr val="0070C0"/>
                  </a:solidFill>
                </a:rPr>
                <a:t>67-79%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93686" y="1520796"/>
              <a:ext cx="902637" cy="139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b="1" dirty="0" smtClean="0">
                  <a:solidFill>
                    <a:srgbClr val="C00000"/>
                  </a:solidFill>
                </a:rPr>
                <a:t>CH</a:t>
              </a:r>
              <a:r>
                <a:rPr lang="nb-NO" sz="1200" b="1" baseline="-25000" dirty="0" smtClean="0">
                  <a:solidFill>
                    <a:srgbClr val="C00000"/>
                  </a:solidFill>
                </a:rPr>
                <a:t>4</a:t>
              </a:r>
              <a:r>
                <a:rPr lang="nb-NO" sz="1200" b="1" dirty="0" smtClean="0">
                  <a:solidFill>
                    <a:srgbClr val="C00000"/>
                  </a:solidFill>
                </a:rPr>
                <a:t> content: </a:t>
              </a:r>
              <a:r>
                <a:rPr lang="nb-NO" sz="1200" b="1" dirty="0" smtClean="0">
                  <a:solidFill>
                    <a:srgbClr val="0070C0"/>
                  </a:solidFill>
                </a:rPr>
                <a:t>85-95%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509565" y="1975638"/>
              <a:ext cx="867679" cy="1134657"/>
              <a:chOff x="2015685" y="1975638"/>
              <a:chExt cx="867679" cy="1134657"/>
            </a:xfrm>
          </p:grpSpPr>
          <p:sp>
            <p:nvSpPr>
              <p:cNvPr id="23" name="Can 22"/>
              <p:cNvSpPr/>
              <p:nvPr/>
            </p:nvSpPr>
            <p:spPr>
              <a:xfrm>
                <a:off x="2015685" y="2269314"/>
                <a:ext cx="867679" cy="840981"/>
              </a:xfrm>
              <a:prstGeom prst="can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an 23"/>
              <p:cNvSpPr/>
              <p:nvPr/>
            </p:nvSpPr>
            <p:spPr>
              <a:xfrm>
                <a:off x="2015685" y="1975638"/>
                <a:ext cx="867679" cy="1134657"/>
              </a:xfrm>
              <a:prstGeom prst="can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727661" y="1975637"/>
              <a:ext cx="867679" cy="1134657"/>
              <a:chOff x="2015685" y="1975638"/>
              <a:chExt cx="867679" cy="1134657"/>
            </a:xfrm>
          </p:grpSpPr>
          <p:sp>
            <p:nvSpPr>
              <p:cNvPr id="28" name="Can 27"/>
              <p:cNvSpPr/>
              <p:nvPr/>
            </p:nvSpPr>
            <p:spPr>
              <a:xfrm>
                <a:off x="2015685" y="2269314"/>
                <a:ext cx="867679" cy="840981"/>
              </a:xfrm>
              <a:prstGeom prst="can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an 28"/>
              <p:cNvSpPr/>
              <p:nvPr/>
            </p:nvSpPr>
            <p:spPr>
              <a:xfrm>
                <a:off x="2015685" y="1975638"/>
                <a:ext cx="867679" cy="1134657"/>
              </a:xfrm>
              <a:prstGeom prst="can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709799" y="2055731"/>
              <a:ext cx="453862" cy="724409"/>
              <a:chOff x="8856545" y="1882223"/>
              <a:chExt cx="468578" cy="1004558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9090834" y="1882223"/>
                <a:ext cx="0" cy="952615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856545" y="2776581"/>
                <a:ext cx="234289" cy="11020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9090834" y="2776581"/>
                <a:ext cx="234289" cy="11020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929074" y="2059299"/>
              <a:ext cx="453862" cy="724409"/>
              <a:chOff x="8856545" y="1882223"/>
              <a:chExt cx="468578" cy="1004558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9090834" y="1882223"/>
                <a:ext cx="0" cy="952615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8856545" y="2776581"/>
                <a:ext cx="234289" cy="11020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9090834" y="2776581"/>
                <a:ext cx="234289" cy="11020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2" name="Group 441"/>
            <p:cNvGrpSpPr/>
            <p:nvPr/>
          </p:nvGrpSpPr>
          <p:grpSpPr>
            <a:xfrm>
              <a:off x="4945757" y="1793606"/>
              <a:ext cx="857231" cy="1316690"/>
              <a:chOff x="5727778" y="1753608"/>
              <a:chExt cx="857231" cy="1307256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727778" y="1753608"/>
                <a:ext cx="857231" cy="1307256"/>
                <a:chOff x="8317273" y="1659749"/>
                <a:chExt cx="1386841" cy="1878328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8317273" y="1799835"/>
                  <a:ext cx="1386841" cy="1738242"/>
                  <a:chOff x="8317273" y="1799835"/>
                  <a:chExt cx="1386841" cy="1738242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17273" y="1926123"/>
                    <a:ext cx="1386841" cy="1611954"/>
                    <a:chOff x="8317273" y="1926123"/>
                    <a:chExt cx="1386841" cy="1611954"/>
                  </a:xfrm>
                </p:grpSpPr>
                <p:sp>
                  <p:nvSpPr>
                    <p:cNvPr id="57" name="Cylinder 54"/>
                    <p:cNvSpPr/>
                    <p:nvPr/>
                  </p:nvSpPr>
                  <p:spPr>
                    <a:xfrm>
                      <a:off x="8317274" y="1926123"/>
                      <a:ext cx="1386840" cy="1611954"/>
                    </a:xfrm>
                    <a:prstGeom prst="can">
                      <a:avLst/>
                    </a:prstGeom>
                    <a:noFill/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8" name="Group 57"/>
                    <p:cNvGrpSpPr/>
                    <p:nvPr/>
                  </p:nvGrpSpPr>
                  <p:grpSpPr>
                    <a:xfrm>
                      <a:off x="8355134" y="2717312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417" name="Straight Connector 416"/>
                      <p:cNvCxnSpPr>
                        <a:stCxn id="422" idx="2"/>
                        <a:endCxn id="422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8" name="Straight Connector 417"/>
                      <p:cNvCxnSpPr>
                        <a:cxnSpLocks/>
                        <a:endCxn id="424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9" name="Straight Connector 418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0" name="Straight Connector 419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1" name="Straight Connector 420"/>
                      <p:cNvCxnSpPr>
                        <a:cxnSpLocks/>
                        <a:stCxn id="422" idx="3"/>
                        <a:endCxn id="422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22" name="Oval 421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3" name="Oval 422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4" name="Oval 423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5" name="Oval 424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6" name="Oval 425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7" name="Oval 426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8" name="Oval 427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9" name="Oval 428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0" name="Oval 429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1" name="Oval 430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2" name="Oval 431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3" name="Oval 432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4" name="Oval 433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5" name="Oval 434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6" name="Oval 435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7" name="Oval 436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8" name="Oval 437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9" name="Oval 438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40" name="Oval 439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41" name="Oval 440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9" name="Group 58"/>
                    <p:cNvGrpSpPr/>
                    <p:nvPr/>
                  </p:nvGrpSpPr>
                  <p:grpSpPr>
                    <a:xfrm>
                      <a:off x="9353908" y="2948786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392" name="Straight Connector 391"/>
                      <p:cNvCxnSpPr>
                        <a:stCxn id="397" idx="2"/>
                        <a:endCxn id="397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Straight Connector 392"/>
                      <p:cNvCxnSpPr>
                        <a:cxnSpLocks/>
                        <a:endCxn id="399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4" name="Straight Connector 393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5" name="Straight Connector 394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6" name="Straight Connector 395"/>
                      <p:cNvCxnSpPr>
                        <a:cxnSpLocks/>
                        <a:stCxn id="397" idx="3"/>
                        <a:endCxn id="397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7" name="Oval 396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8" name="Oval 397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9" name="Oval 398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0" name="Oval 399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1" name="Oval 400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2" name="Oval 401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3" name="Oval 402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4" name="Oval 403"/>
                      <p:cNvSpPr/>
                      <p:nvPr/>
                    </p:nvSpPr>
                    <p:spPr>
                      <a:xfrm flipH="1" flipV="1">
                        <a:off x="8563965" y="258765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5" name="Oval 404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6" name="Oval 405"/>
                      <p:cNvSpPr/>
                      <p:nvPr/>
                    </p:nvSpPr>
                    <p:spPr>
                      <a:xfrm flipH="1" flipV="1">
                        <a:off x="8517117" y="264589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7" name="Oval 406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8" name="Oval 407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9" name="Oval 408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0" name="Oval 409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1" name="Oval 410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2" name="Oval 411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3" name="Oval 412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4" name="Oval 413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5" name="Oval 414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6" name="Oval 415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0" name="Group 59"/>
                    <p:cNvGrpSpPr/>
                    <p:nvPr/>
                  </p:nvGrpSpPr>
                  <p:grpSpPr>
                    <a:xfrm>
                      <a:off x="9327256" y="3190310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367" name="Straight Connector 366"/>
                      <p:cNvCxnSpPr>
                        <a:stCxn id="372" idx="2"/>
                        <a:endCxn id="372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8" name="Straight Connector 367"/>
                      <p:cNvCxnSpPr>
                        <a:cxnSpLocks/>
                        <a:endCxn id="374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9" name="Straight Connector 368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0" name="Straight Connector 369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1" name="Straight Connector 370"/>
                      <p:cNvCxnSpPr>
                        <a:cxnSpLocks/>
                        <a:stCxn id="372" idx="3"/>
                        <a:endCxn id="372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2" name="Oval 371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3" name="Oval 372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4" name="Oval 373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5" name="Oval 374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6" name="Oval 375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7" name="Oval 376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8" name="Oval 377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9" name="Oval 378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0" name="Oval 379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1" name="Oval 380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2" name="Oval 381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3" name="Oval 382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4" name="Oval 383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5" name="Oval 384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6" name="Oval 385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7" name="Oval 386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8" name="Oval 387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9" name="Oval 388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0" name="Oval 389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1" name="Oval 390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1" name="Group 60"/>
                    <p:cNvGrpSpPr/>
                    <p:nvPr/>
                  </p:nvGrpSpPr>
                  <p:grpSpPr>
                    <a:xfrm>
                      <a:off x="8365586" y="2950464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342" name="Straight Connector 341"/>
                      <p:cNvCxnSpPr>
                        <a:stCxn id="347" idx="2"/>
                        <a:endCxn id="347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3" name="Straight Connector 342"/>
                      <p:cNvCxnSpPr>
                        <a:cxnSpLocks/>
                        <a:endCxn id="349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4" name="Straight Connector 343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5" name="Straight Connector 344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6" name="Straight Connector 345"/>
                      <p:cNvCxnSpPr>
                        <a:cxnSpLocks/>
                        <a:stCxn id="347" idx="3"/>
                        <a:endCxn id="347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47" name="Oval 346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8" name="Oval 347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9" name="Oval 348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0" name="Oval 349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1" name="Oval 350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2" name="Oval 351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3" name="Oval 352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4" name="Oval 353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5" name="Oval 354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6" name="Oval 355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7" name="Oval 356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8" name="Oval 357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9" name="Oval 358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0" name="Oval 359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1" name="Oval 360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2" name="Oval 361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3" name="Oval 362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4" name="Oval 363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5" name="Oval 364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6" name="Oval 365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9042918" y="3213532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317" name="Straight Connector 316"/>
                      <p:cNvCxnSpPr>
                        <a:stCxn id="322" idx="2"/>
                        <a:endCxn id="322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8" name="Straight Connector 317"/>
                      <p:cNvCxnSpPr>
                        <a:cxnSpLocks/>
                        <a:endCxn id="324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9" name="Straight Connector 318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0" name="Straight Connector 319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1" name="Straight Connector 320"/>
                      <p:cNvCxnSpPr>
                        <a:cxnSpLocks/>
                        <a:stCxn id="322" idx="3"/>
                        <a:endCxn id="322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22" name="Oval 321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3" name="Oval 322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4" name="Oval 323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5" name="Oval 324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6" name="Oval 325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7" name="Oval 326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8" name="Oval 327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9" name="Oval 328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30" name="Oval 329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1" name="Oval 330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2" name="Oval 331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3" name="Oval 332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4" name="Oval 333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5" name="Oval 334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6" name="Oval 335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7" name="Oval 336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8" name="Oval 337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9" name="Oval 338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0" name="Oval 339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1" name="Oval 340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8446347" y="3161026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292" name="Straight Connector 291"/>
                      <p:cNvCxnSpPr>
                        <a:stCxn id="297" idx="2"/>
                        <a:endCxn id="297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3" name="Straight Connector 292"/>
                      <p:cNvCxnSpPr>
                        <a:cxnSpLocks/>
                        <a:endCxn id="299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4" name="Straight Connector 293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5" name="Straight Connector 294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6" name="Straight Connector 295"/>
                      <p:cNvCxnSpPr>
                        <a:cxnSpLocks/>
                        <a:stCxn id="297" idx="3"/>
                        <a:endCxn id="297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7" name="Oval 296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8" name="Oval 297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9" name="Oval 298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0" name="Oval 299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1" name="Oval 300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2" name="Oval 301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3" name="Oval 302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4" name="Oval 303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5" name="Oval 304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6" name="Oval 305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7" name="Oval 306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8" name="Oval 307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9" name="Oval 308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0" name="Oval 309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1" name="Oval 310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2" name="Oval 311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3" name="Oval 312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4" name="Oval 313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5" name="Oval 314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6" name="Oval 315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4" name="Group 63"/>
                    <p:cNvGrpSpPr/>
                    <p:nvPr/>
                  </p:nvGrpSpPr>
                  <p:grpSpPr>
                    <a:xfrm>
                      <a:off x="8789492" y="3187157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267" name="Straight Connector 266"/>
                      <p:cNvCxnSpPr>
                        <a:stCxn id="272" idx="2"/>
                        <a:endCxn id="272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8" name="Straight Connector 267"/>
                      <p:cNvCxnSpPr>
                        <a:cxnSpLocks/>
                        <a:endCxn id="274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9" name="Straight Connector 268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0" name="Straight Connector 269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1" name="Straight Connector 270"/>
                      <p:cNvCxnSpPr>
                        <a:cxnSpLocks/>
                        <a:stCxn id="272" idx="3"/>
                        <a:endCxn id="272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72" name="Oval 271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3" name="Oval 272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4" name="Oval 273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5" name="Oval 274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6" name="Oval 275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7" name="Oval 276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8" name="Oval 277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9" name="Oval 278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0" name="Oval 279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1" name="Oval 280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2" name="Oval 281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3" name="Oval 282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4" name="Oval 283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5" name="Oval 284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6" name="Oval 285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7" name="Oval 286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8" name="Oval 287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9" name="Oval 288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0" name="Oval 289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1" name="Oval 290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5" name="Group 64"/>
                    <p:cNvGrpSpPr/>
                    <p:nvPr/>
                  </p:nvGrpSpPr>
                  <p:grpSpPr>
                    <a:xfrm>
                      <a:off x="8709917" y="2947116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242" name="Straight Connector 241"/>
                      <p:cNvCxnSpPr>
                        <a:stCxn id="247" idx="2"/>
                        <a:endCxn id="247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3" name="Straight Connector 242"/>
                      <p:cNvCxnSpPr>
                        <a:cxnSpLocks/>
                        <a:endCxn id="249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4" name="Straight Connector 243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5" name="Straight Connector 244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6" name="Straight Connector 245"/>
                      <p:cNvCxnSpPr>
                        <a:cxnSpLocks/>
                        <a:stCxn id="247" idx="3"/>
                        <a:endCxn id="247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7" name="Oval 246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8" name="Oval 247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9" name="Oval 248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0" name="Oval 249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1" name="Oval 250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2" name="Oval 251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3" name="Oval 252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4" name="Oval 253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5" name="Oval 254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6" name="Oval 255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7" name="Oval 256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8" name="Oval 257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9" name="Oval 258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0" name="Oval 259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1" name="Oval 260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2" name="Oval 261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3" name="Oval 262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4" name="Oval 263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5" name="Oval 264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6" name="Oval 265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9005755" y="2958421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217" name="Straight Connector 216"/>
                      <p:cNvCxnSpPr>
                        <a:stCxn id="222" idx="2"/>
                        <a:endCxn id="222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Straight Connector 217"/>
                      <p:cNvCxnSpPr>
                        <a:cxnSpLocks/>
                        <a:endCxn id="224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9" name="Straight Connector 218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0" name="Straight Connector 219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1" name="Straight Connector 220"/>
                      <p:cNvCxnSpPr>
                        <a:cxnSpLocks/>
                        <a:stCxn id="222" idx="3"/>
                        <a:endCxn id="222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22" name="Oval 221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3" name="Oval 222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4" name="Oval 223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5" name="Oval 224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6" name="Oval 225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7" name="Oval 226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8" name="Oval 227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29" name="Oval 228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0" name="Oval 229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1" name="Oval 230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2" name="Oval 231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3" name="Oval 232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4" name="Oval 233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5" name="Oval 234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6" name="Oval 235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7" name="Oval 236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8" name="Oval 237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9" name="Oval 238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0" name="Oval 239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1" name="Oval 240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7" name="Group 66"/>
                    <p:cNvGrpSpPr/>
                    <p:nvPr/>
                  </p:nvGrpSpPr>
                  <p:grpSpPr>
                    <a:xfrm>
                      <a:off x="9093849" y="2766825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192" name="Straight Connector 191"/>
                      <p:cNvCxnSpPr>
                        <a:stCxn id="197" idx="2"/>
                        <a:endCxn id="197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Straight Connector 192"/>
                      <p:cNvCxnSpPr>
                        <a:cxnSpLocks/>
                        <a:endCxn id="199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Straight Connector 193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5" name="Straight Connector 194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6" name="Straight Connector 195"/>
                      <p:cNvCxnSpPr>
                        <a:cxnSpLocks/>
                        <a:stCxn id="197" idx="3"/>
                        <a:endCxn id="197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97" name="Oval 196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8" name="Oval 197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9" name="Oval 198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0" name="Oval 199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1" name="Oval 200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2" name="Oval 201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3" name="Oval 202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4" name="Oval 203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5" name="Oval 204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6" name="Oval 205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7" name="Oval 206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8" name="Oval 207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9" name="Oval 208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0" name="Oval 209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1" name="Oval 210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2" name="Oval 211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3" name="Oval 212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4" name="Oval 213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5" name="Oval 214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6" name="Oval 215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8953667" y="2542628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167" name="Straight Connector 166"/>
                      <p:cNvCxnSpPr>
                        <a:stCxn id="172" idx="2"/>
                        <a:endCxn id="172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Straight Connector 167"/>
                      <p:cNvCxnSpPr>
                        <a:cxnSpLocks/>
                        <a:endCxn id="174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9" name="Straight Connector 168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Straight Connector 169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1" name="Straight Connector 170"/>
                      <p:cNvCxnSpPr>
                        <a:cxnSpLocks/>
                        <a:stCxn id="172" idx="3"/>
                        <a:endCxn id="172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2" name="Oval 171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3" name="Oval 172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4" name="Oval 173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5" name="Oval 174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6" name="Oval 175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7" name="Oval 176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8" name="Oval 177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9" name="Oval 178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0" name="Oval 179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1" name="Oval 180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2" name="Oval 181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3" name="Oval 182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4" name="Oval 183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5" name="Oval 184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6" name="Oval 185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7" name="Oval 186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8" name="Oval 187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9" name="Oval 188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0" name="Oval 189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1" name="Oval 190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9" name="Group 68"/>
                    <p:cNvGrpSpPr/>
                    <p:nvPr/>
                  </p:nvGrpSpPr>
                  <p:grpSpPr>
                    <a:xfrm>
                      <a:off x="8813783" y="2742846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142" name="Straight Connector 141"/>
                      <p:cNvCxnSpPr>
                        <a:stCxn id="147" idx="2"/>
                        <a:endCxn id="147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3" name="Straight Connector 142"/>
                      <p:cNvCxnSpPr>
                        <a:cxnSpLocks/>
                        <a:endCxn id="149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Straight Connector 143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Straight Connector 144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Straight Connector 145"/>
                      <p:cNvCxnSpPr>
                        <a:cxnSpLocks/>
                        <a:stCxn id="147" idx="3"/>
                        <a:endCxn id="147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7" name="Oval 146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8" name="Oval 147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9" name="Oval 148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0" name="Oval 149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1" name="Oval 150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2" name="Oval 151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3" name="Oval 152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4" name="Oval 153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" name="Oval 154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6" name="Oval 155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7" name="Oval 156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8" name="Oval 157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9" name="Oval 158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0" name="Oval 159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1" name="Oval 160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2" name="Oval 161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3" name="Oval 162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4" name="Oval 163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5" name="Oval 164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6" name="Oval 165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0" name="Group 69"/>
                    <p:cNvGrpSpPr/>
                    <p:nvPr/>
                  </p:nvGrpSpPr>
                  <p:grpSpPr>
                    <a:xfrm>
                      <a:off x="8563763" y="2585363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117" name="Straight Connector 116"/>
                      <p:cNvCxnSpPr>
                        <a:stCxn id="122" idx="2"/>
                        <a:endCxn id="122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Straight Connector 117"/>
                      <p:cNvCxnSpPr>
                        <a:cxnSpLocks/>
                        <a:endCxn id="124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9" name="Straight Connector 118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" name="Straight Connector 119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Straight Connector 120"/>
                      <p:cNvCxnSpPr>
                        <a:cxnSpLocks/>
                        <a:stCxn id="122" idx="3"/>
                        <a:endCxn id="122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2" name="Oval 121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3" name="Oval 122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4" name="Oval 123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5" name="Oval 124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6" name="Oval 125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7" name="Oval 126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8" name="Oval 127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9" name="Oval 128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" name="Oval 129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1" name="Oval 130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2" name="Oval 131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3" name="Oval 132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4" name="Oval 133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5" name="Oval 134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6" name="Oval 135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7" name="Oval 136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8" name="Oval 137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9" name="Oval 138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0" name="Oval 139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1" name="Oval 140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1" name="Group 70"/>
                    <p:cNvGrpSpPr/>
                    <p:nvPr/>
                  </p:nvGrpSpPr>
                  <p:grpSpPr>
                    <a:xfrm>
                      <a:off x="9338475" y="2649993"/>
                      <a:ext cx="319516" cy="276448"/>
                      <a:chOff x="8389147" y="2520715"/>
                      <a:chExt cx="319516" cy="276448"/>
                    </a:xfrm>
                  </p:grpSpPr>
                  <p:cxnSp>
                    <p:nvCxnSpPr>
                      <p:cNvPr id="92" name="Straight Connector 91"/>
                      <p:cNvCxnSpPr>
                        <a:stCxn id="97" idx="2"/>
                        <a:endCxn id="97" idx="0"/>
                      </p:cNvCxnSpPr>
                      <p:nvPr/>
                    </p:nvCxnSpPr>
                    <p:spPr>
                      <a:xfrm flipV="1">
                        <a:off x="8434605" y="2547112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" name="Straight Connector 92"/>
                      <p:cNvCxnSpPr>
                        <a:cxnSpLocks/>
                        <a:endCxn id="99" idx="7"/>
                      </p:cNvCxnSpPr>
                      <p:nvPr/>
                    </p:nvCxnSpPr>
                    <p:spPr>
                      <a:xfrm flipV="1">
                        <a:off x="8444433" y="2559835"/>
                        <a:ext cx="145370" cy="132192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" name="Straight Connector 93"/>
                      <p:cNvCxnSpPr/>
                      <p:nvPr/>
                    </p:nvCxnSpPr>
                    <p:spPr>
                      <a:xfrm flipV="1">
                        <a:off x="8548817" y="2656070"/>
                        <a:ext cx="114300" cy="108314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Straight Connector 94"/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03245" y="2611198"/>
                        <a:ext cx="144825" cy="141121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Straight Connector 95"/>
                      <p:cNvCxnSpPr>
                        <a:cxnSpLocks/>
                        <a:stCxn id="97" idx="3"/>
                        <a:endCxn id="97" idx="7"/>
                      </p:cNvCxnSpPr>
                      <p:nvPr/>
                    </p:nvCxnSpPr>
                    <p:spPr>
                      <a:xfrm flipV="1">
                        <a:off x="8468083" y="2578836"/>
                        <a:ext cx="161644" cy="153180"/>
                      </a:xfrm>
                      <a:prstGeom prst="line">
                        <a:avLst/>
                      </a:prstGeom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7" name="Oval 96"/>
                      <p:cNvSpPr/>
                      <p:nvPr/>
                    </p:nvSpPr>
                    <p:spPr>
                      <a:xfrm>
                        <a:off x="8434605" y="2547112"/>
                        <a:ext cx="228600" cy="21662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" name="Oval 97"/>
                      <p:cNvSpPr/>
                      <p:nvPr/>
                    </p:nvSpPr>
                    <p:spPr>
                      <a:xfrm flipH="1" flipV="1">
                        <a:off x="8662944" y="264065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9" name="Oval 98"/>
                      <p:cNvSpPr/>
                      <p:nvPr/>
                    </p:nvSpPr>
                    <p:spPr>
                      <a:xfrm flipH="1" flipV="1">
                        <a:off x="8583108" y="25208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Oval 99"/>
                      <p:cNvSpPr/>
                      <p:nvPr/>
                    </p:nvSpPr>
                    <p:spPr>
                      <a:xfrm flipH="1" flipV="1">
                        <a:off x="8440279" y="272862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" name="Oval 100"/>
                      <p:cNvSpPr/>
                      <p:nvPr/>
                    </p:nvSpPr>
                    <p:spPr>
                      <a:xfrm flipH="1" flipV="1">
                        <a:off x="8583109" y="274000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" name="Oval 101"/>
                      <p:cNvSpPr/>
                      <p:nvPr/>
                    </p:nvSpPr>
                    <p:spPr>
                      <a:xfrm flipH="1" flipV="1">
                        <a:off x="8455864" y="2531450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" name="Oval 102"/>
                      <p:cNvSpPr/>
                      <p:nvPr/>
                    </p:nvSpPr>
                    <p:spPr>
                      <a:xfrm flipH="1" flipV="1">
                        <a:off x="8389147" y="261501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" name="Oval 103"/>
                      <p:cNvSpPr/>
                      <p:nvPr/>
                    </p:nvSpPr>
                    <p:spPr>
                      <a:xfrm flipH="1" flipV="1">
                        <a:off x="8525915" y="262819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5" name="Oval 104"/>
                      <p:cNvSpPr/>
                      <p:nvPr/>
                    </p:nvSpPr>
                    <p:spPr>
                      <a:xfrm flipH="1" flipV="1">
                        <a:off x="8566986" y="2686297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" name="Oval 105"/>
                      <p:cNvSpPr/>
                      <p:nvPr/>
                    </p:nvSpPr>
                    <p:spPr>
                      <a:xfrm flipH="1" flipV="1">
                        <a:off x="8480108" y="266743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" name="Oval 106"/>
                      <p:cNvSpPr/>
                      <p:nvPr/>
                    </p:nvSpPr>
                    <p:spPr>
                      <a:xfrm flipH="1" flipV="1">
                        <a:off x="8506739" y="25710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Oval 107"/>
                      <p:cNvSpPr/>
                      <p:nvPr/>
                    </p:nvSpPr>
                    <p:spPr>
                      <a:xfrm flipH="1" flipV="1">
                        <a:off x="8449740" y="2624271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Oval 108"/>
                      <p:cNvSpPr/>
                      <p:nvPr/>
                    </p:nvSpPr>
                    <p:spPr>
                      <a:xfrm flipH="1" flipV="1">
                        <a:off x="8599333" y="260533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Oval 109"/>
                      <p:cNvSpPr/>
                      <p:nvPr/>
                    </p:nvSpPr>
                    <p:spPr>
                      <a:xfrm flipH="1" flipV="1">
                        <a:off x="8508421" y="2707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" name="Oval 110"/>
                      <p:cNvSpPr/>
                      <p:nvPr/>
                    </p:nvSpPr>
                    <p:spPr>
                      <a:xfrm flipH="1" flipV="1">
                        <a:off x="8638380" y="270292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" name="Oval 111"/>
                      <p:cNvSpPr/>
                      <p:nvPr/>
                    </p:nvSpPr>
                    <p:spPr>
                      <a:xfrm flipH="1" flipV="1">
                        <a:off x="8627016" y="2574523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" name="Oval 112"/>
                      <p:cNvSpPr/>
                      <p:nvPr/>
                    </p:nvSpPr>
                    <p:spPr>
                      <a:xfrm flipH="1" flipV="1">
                        <a:off x="8501693" y="275144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" name="Oval 113"/>
                      <p:cNvSpPr/>
                      <p:nvPr/>
                    </p:nvSpPr>
                    <p:spPr>
                      <a:xfrm flipH="1" flipV="1">
                        <a:off x="8405299" y="2682909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5" name="Oval 114"/>
                      <p:cNvSpPr/>
                      <p:nvPr/>
                    </p:nvSpPr>
                    <p:spPr>
                      <a:xfrm flipH="1" flipV="1">
                        <a:off x="8423098" y="2568458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6" name="Oval 115"/>
                      <p:cNvSpPr/>
                      <p:nvPr/>
                    </p:nvSpPr>
                    <p:spPr>
                      <a:xfrm flipH="1" flipV="1">
                        <a:off x="8517118" y="2520715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2" name="Oval 71"/>
                    <p:cNvSpPr/>
                    <p:nvPr/>
                  </p:nvSpPr>
                  <p:spPr>
                    <a:xfrm>
                      <a:off x="8317273" y="2303503"/>
                      <a:ext cx="1375271" cy="262528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>
                      <a:off x="8406266" y="2596098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8326937" y="2542628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>
                      <a:off x="8824486" y="2624483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9287810" y="2629700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>
                      <a:off x="9547869" y="2602770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>
                      <a:off x="8330292" y="3194902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8642349" y="2948494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9020384" y="3463605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8728528" y="3466701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>
                      <a:off x="8406266" y="3386099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>
                      <a:off x="9523909" y="2934852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>
                      <a:off x="8343861" y="2693256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/>
                    <p:cNvCxnSpPr/>
                    <p:nvPr/>
                  </p:nvCxnSpPr>
                  <p:spPr>
                    <a:xfrm>
                      <a:off x="9252114" y="2780005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Connector 85"/>
                    <p:cNvCxnSpPr>
                      <a:cxnSpLocks/>
                    </p:cNvCxnSpPr>
                    <p:nvPr/>
                  </p:nvCxnSpPr>
                  <p:spPr>
                    <a:xfrm>
                      <a:off x="8743868" y="2857308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>
                      <a:off x="9577466" y="2553363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>
                      <a:off x="9577466" y="3206745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>
                      <a:off x="8574149" y="3461287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>
                      <a:off x="8669735" y="3142902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>
                      <a:off x="9273601" y="3076879"/>
                      <a:ext cx="117585" cy="0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2" name="Arrow: Curved Left 453"/>
                  <p:cNvSpPr/>
                  <p:nvPr/>
                </p:nvSpPr>
                <p:spPr>
                  <a:xfrm>
                    <a:off x="9061039" y="1799835"/>
                    <a:ext cx="234313" cy="627602"/>
                  </a:xfrm>
                  <a:prstGeom prst="curvedLeftArrow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" name="Flowchart: Connector 52"/>
                  <p:cNvSpPr/>
                  <p:nvPr/>
                </p:nvSpPr>
                <p:spPr>
                  <a:xfrm>
                    <a:off x="8985194" y="2473853"/>
                    <a:ext cx="45719" cy="45719"/>
                  </a:xfrm>
                  <a:prstGeom prst="flowChartConnector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Flowchart: Connector 53"/>
                  <p:cNvSpPr/>
                  <p:nvPr/>
                </p:nvSpPr>
                <p:spPr>
                  <a:xfrm>
                    <a:off x="8982540" y="2643868"/>
                    <a:ext cx="45719" cy="46200"/>
                  </a:xfrm>
                  <a:prstGeom prst="flowChartConnector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Flowchart: Connector 54"/>
                  <p:cNvSpPr/>
                  <p:nvPr/>
                </p:nvSpPr>
                <p:spPr>
                  <a:xfrm>
                    <a:off x="8949793" y="2923099"/>
                    <a:ext cx="102653" cy="106447"/>
                  </a:xfrm>
                  <a:prstGeom prst="flowChartConnector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Flowchart: Connector 55"/>
                  <p:cNvSpPr/>
                  <p:nvPr/>
                </p:nvSpPr>
                <p:spPr>
                  <a:xfrm>
                    <a:off x="8933628" y="3259672"/>
                    <a:ext cx="121443" cy="130553"/>
                  </a:xfrm>
                  <a:prstGeom prst="flowChartConnector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8503832" y="1659749"/>
                  <a:ext cx="816856" cy="2214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400" b="1" dirty="0">
                      <a:solidFill>
                        <a:srgbClr val="C00000"/>
                      </a:solidFill>
                    </a:rPr>
                    <a:t>H</a:t>
                  </a:r>
                  <a:r>
                    <a:rPr lang="nb-NO" sz="1400" b="1" baseline="-25000" dirty="0">
                      <a:solidFill>
                        <a:srgbClr val="C00000"/>
                      </a:solidFill>
                    </a:rPr>
                    <a:t>2</a:t>
                  </a:r>
                  <a:endParaRPr lang="en-US" sz="1400" b="1" baseline="-25000" dirty="0">
                    <a:solidFill>
                      <a:srgbClr val="C00000"/>
                    </a:solidFill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931374" y="2098911"/>
                <a:ext cx="453862" cy="724409"/>
                <a:chOff x="8856545" y="1882223"/>
                <a:chExt cx="468578" cy="1004558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9090834" y="1882223"/>
                  <a:ext cx="0" cy="95261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Oval 42"/>
                <p:cNvSpPr/>
                <p:nvPr/>
              </p:nvSpPr>
              <p:spPr>
                <a:xfrm>
                  <a:off x="8856545" y="2776581"/>
                  <a:ext cx="234289" cy="110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9090834" y="2776581"/>
                  <a:ext cx="234289" cy="110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45" name="Group 444"/>
            <p:cNvGrpSpPr/>
            <p:nvPr/>
          </p:nvGrpSpPr>
          <p:grpSpPr>
            <a:xfrm>
              <a:off x="2439075" y="1416930"/>
              <a:ext cx="938169" cy="378772"/>
              <a:chOff x="1992463" y="1478400"/>
              <a:chExt cx="938169" cy="378772"/>
            </a:xfrm>
          </p:grpSpPr>
          <p:sp>
            <p:nvSpPr>
              <p:cNvPr id="444" name="Oval 443"/>
              <p:cNvSpPr/>
              <p:nvPr/>
            </p:nvSpPr>
            <p:spPr>
              <a:xfrm>
                <a:off x="2015685" y="1478400"/>
                <a:ext cx="905352" cy="3787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92463" y="1578706"/>
                <a:ext cx="938169" cy="139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 smtClean="0">
                    <a:solidFill>
                      <a:srgbClr val="C00000"/>
                    </a:solidFill>
                  </a:rPr>
                  <a:t>CH</a:t>
                </a:r>
                <a:r>
                  <a:rPr lang="nb-NO" sz="1200" b="1" baseline="-25000" dirty="0" smtClean="0">
                    <a:solidFill>
                      <a:srgbClr val="C00000"/>
                    </a:solidFill>
                  </a:rPr>
                  <a:t>4 </a:t>
                </a:r>
                <a:r>
                  <a:rPr lang="nb-NO" sz="1200" b="1" dirty="0" smtClean="0">
                    <a:solidFill>
                      <a:srgbClr val="C00000"/>
                    </a:solidFill>
                  </a:rPr>
                  <a:t>content: </a:t>
                </a:r>
                <a:r>
                  <a:rPr lang="nb-NO" sz="1200" b="1" dirty="0" smtClean="0">
                    <a:solidFill>
                      <a:srgbClr val="0070C0"/>
                    </a:solidFill>
                  </a:rPr>
                  <a:t>52-61%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48" name="TextBox 447"/>
            <p:cNvSpPr txBox="1"/>
            <p:nvPr/>
          </p:nvSpPr>
          <p:spPr>
            <a:xfrm>
              <a:off x="2349049" y="3121108"/>
              <a:ext cx="1188709" cy="15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 smtClean="0">
                  <a:solidFill>
                    <a:srgbClr val="7030A0"/>
                  </a:solidFill>
                </a:rPr>
                <a:t>Conventional AD</a:t>
              </a:r>
              <a:endParaRPr 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449" name="TextBox 448"/>
            <p:cNvSpPr txBox="1"/>
            <p:nvPr/>
          </p:nvSpPr>
          <p:spPr>
            <a:xfrm>
              <a:off x="3647025" y="3131921"/>
              <a:ext cx="1004255" cy="15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 smtClean="0">
                  <a:solidFill>
                    <a:srgbClr val="7030A0"/>
                  </a:solidFill>
                </a:rPr>
                <a:t>Optimum AD</a:t>
              </a:r>
              <a:endParaRPr 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450" name="TextBox 449"/>
            <p:cNvSpPr txBox="1"/>
            <p:nvPr/>
          </p:nvSpPr>
          <p:spPr>
            <a:xfrm>
              <a:off x="4533985" y="3126313"/>
              <a:ext cx="1726659" cy="15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 smtClean="0">
                  <a:solidFill>
                    <a:srgbClr val="7030A0"/>
                  </a:solidFill>
                </a:rPr>
                <a:t>In-</a:t>
              </a:r>
              <a:r>
                <a:rPr lang="nb-NO" sz="1400" b="1" dirty="0" err="1" smtClean="0">
                  <a:solidFill>
                    <a:srgbClr val="7030A0"/>
                  </a:solidFill>
                </a:rPr>
                <a:t>situ</a:t>
              </a:r>
              <a:r>
                <a:rPr lang="nb-NO" sz="1400" b="1" dirty="0" smtClean="0">
                  <a:solidFill>
                    <a:srgbClr val="7030A0"/>
                  </a:solidFill>
                </a:rPr>
                <a:t> </a:t>
              </a:r>
              <a:r>
                <a:rPr lang="nb-NO" sz="1400" b="1" dirty="0">
                  <a:solidFill>
                    <a:srgbClr val="7030A0"/>
                  </a:solidFill>
                </a:rPr>
                <a:t>m</a:t>
              </a:r>
              <a:r>
                <a:rPr lang="nb-NO" sz="1400" b="1" dirty="0" smtClean="0">
                  <a:solidFill>
                    <a:srgbClr val="7030A0"/>
                  </a:solidFill>
                </a:rPr>
                <a:t>ethane enriched AD</a:t>
              </a:r>
              <a:endParaRPr 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451" name="Right Arrow 450"/>
            <p:cNvSpPr/>
            <p:nvPr/>
          </p:nvSpPr>
          <p:spPr>
            <a:xfrm>
              <a:off x="2157169" y="2418382"/>
              <a:ext cx="347042" cy="297228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Right Arrow 451"/>
            <p:cNvSpPr/>
            <p:nvPr/>
          </p:nvSpPr>
          <p:spPr>
            <a:xfrm>
              <a:off x="3390250" y="2430283"/>
              <a:ext cx="347042" cy="297228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Right Arrow 452"/>
            <p:cNvSpPr/>
            <p:nvPr/>
          </p:nvSpPr>
          <p:spPr>
            <a:xfrm>
              <a:off x="4605393" y="2411735"/>
              <a:ext cx="347042" cy="297228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8" name="TextBox 457"/>
          <p:cNvSpPr txBox="1"/>
          <p:nvPr/>
        </p:nvSpPr>
        <p:spPr>
          <a:xfrm>
            <a:off x="2646126" y="5791719"/>
            <a:ext cx="6383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24447" y="1799005"/>
            <a:ext cx="6821157" cy="2780803"/>
            <a:chOff x="2250374" y="688662"/>
            <a:chExt cx="6821157" cy="2494575"/>
          </a:xfrm>
        </p:grpSpPr>
        <p:sp>
          <p:nvSpPr>
            <p:cNvPr id="495" name="Rounded Rectangle 494"/>
            <p:cNvSpPr/>
            <p:nvPr/>
          </p:nvSpPr>
          <p:spPr>
            <a:xfrm>
              <a:off x="4389093" y="688662"/>
              <a:ext cx="2725668" cy="409878"/>
            </a:xfrm>
            <a:prstGeom prst="round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4298740" y="716512"/>
              <a:ext cx="2852167" cy="318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 smtClean="0"/>
                <a:t>Biogas upgrading methods</a:t>
              </a:r>
              <a:endParaRPr lang="en-US" sz="1400" b="1" dirty="0"/>
            </a:p>
          </p:txBody>
        </p:sp>
        <p:sp>
          <p:nvSpPr>
            <p:cNvPr id="497" name="Rounded Rectangle 496"/>
            <p:cNvSpPr/>
            <p:nvPr/>
          </p:nvSpPr>
          <p:spPr>
            <a:xfrm>
              <a:off x="2940843" y="1172631"/>
              <a:ext cx="2783981" cy="429489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TextBox 497"/>
            <p:cNvSpPr txBox="1"/>
            <p:nvPr/>
          </p:nvSpPr>
          <p:spPr>
            <a:xfrm>
              <a:off x="2973702" y="1171907"/>
              <a:ext cx="2642465" cy="4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b="1" dirty="0" smtClean="0">
                  <a:solidFill>
                    <a:schemeClr val="bg1"/>
                  </a:solidFill>
                </a:rPr>
                <a:t>Ex situ (CO</a:t>
              </a:r>
              <a:r>
                <a:rPr lang="nb-NO" sz="1200" b="1" baseline="-25000" dirty="0" smtClean="0">
                  <a:solidFill>
                    <a:schemeClr val="bg1"/>
                  </a:solidFill>
                </a:rPr>
                <a:t>2</a:t>
              </a:r>
              <a:r>
                <a:rPr lang="nb-NO" sz="1200" b="1" dirty="0" smtClean="0">
                  <a:solidFill>
                    <a:schemeClr val="bg1"/>
                  </a:solidFill>
                </a:rPr>
                <a:t> &amp; impurities removal from </a:t>
              </a:r>
              <a:r>
                <a:rPr lang="nb-NO" sz="1200" b="1" dirty="0" err="1" smtClean="0">
                  <a:solidFill>
                    <a:schemeClr val="bg1"/>
                  </a:solidFill>
                </a:rPr>
                <a:t>biogas</a:t>
              </a:r>
              <a:r>
                <a:rPr lang="nb-NO" sz="1200" b="1" dirty="0" smtClean="0">
                  <a:solidFill>
                    <a:schemeClr val="bg1"/>
                  </a:solidFill>
                </a:rPr>
                <a:t>) 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99" name="Rounded Rectangle 498"/>
            <p:cNvSpPr/>
            <p:nvPr/>
          </p:nvSpPr>
          <p:spPr>
            <a:xfrm>
              <a:off x="6365577" y="1198773"/>
              <a:ext cx="2378105" cy="422209"/>
            </a:xfrm>
            <a:prstGeom prst="round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TextBox 499"/>
            <p:cNvSpPr txBox="1"/>
            <p:nvPr/>
          </p:nvSpPr>
          <p:spPr>
            <a:xfrm>
              <a:off x="6061938" y="1179117"/>
              <a:ext cx="3009593" cy="414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b="1" dirty="0" smtClean="0">
                  <a:solidFill>
                    <a:schemeClr val="bg1"/>
                  </a:solidFill>
                </a:rPr>
                <a:t>In situ (</a:t>
              </a:r>
              <a:r>
                <a:rPr lang="nb-NO" sz="1200" b="1" dirty="0" err="1" smtClean="0">
                  <a:solidFill>
                    <a:schemeClr val="bg1"/>
                  </a:solidFill>
                </a:rPr>
                <a:t>modification</a:t>
              </a:r>
              <a:r>
                <a:rPr lang="nb-NO" sz="1200" b="1" dirty="0" smtClean="0">
                  <a:solidFill>
                    <a:schemeClr val="bg1"/>
                  </a:solidFill>
                </a:rPr>
                <a:t> of liquid-gas interaction) 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01" name="Rounded Rectangle 500"/>
            <p:cNvSpPr/>
            <p:nvPr/>
          </p:nvSpPr>
          <p:spPr>
            <a:xfrm>
              <a:off x="2284478" y="1638447"/>
              <a:ext cx="1846679" cy="896703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TextBox 501"/>
            <p:cNvSpPr txBox="1"/>
            <p:nvPr/>
          </p:nvSpPr>
          <p:spPr>
            <a:xfrm>
              <a:off x="2250374" y="1661019"/>
              <a:ext cx="1960032" cy="811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b="1" dirty="0" smtClean="0">
                  <a:solidFill>
                    <a:srgbClr val="002060"/>
                  </a:solidFill>
                </a:rPr>
                <a:t>Absorption technology</a:t>
              </a:r>
              <a:endParaRPr lang="en-US" sz="1200" b="1" dirty="0" smtClean="0">
                <a:solidFill>
                  <a:srgbClr val="002060"/>
                </a:solidFill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nb-NO" sz="1100" dirty="0" smtClean="0">
                  <a:solidFill>
                    <a:srgbClr val="002060"/>
                  </a:solidFill>
                </a:rPr>
                <a:t>Chemical absorption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nb-NO" sz="1100" dirty="0" smtClean="0">
                  <a:solidFill>
                    <a:srgbClr val="002060"/>
                  </a:solidFill>
                </a:rPr>
                <a:t>Physical absorption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nb-NO" sz="1100" dirty="0" smtClean="0">
                  <a:solidFill>
                    <a:srgbClr val="002060"/>
                  </a:solidFill>
                </a:rPr>
                <a:t>Pressure swing absorption</a:t>
              </a: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4349661" y="1664718"/>
              <a:ext cx="1818760" cy="37128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TextBox 503"/>
            <p:cNvSpPr txBox="1"/>
            <p:nvPr/>
          </p:nvSpPr>
          <p:spPr>
            <a:xfrm>
              <a:off x="4651148" y="1696458"/>
              <a:ext cx="1334078" cy="28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b="1" dirty="0" smtClean="0">
                  <a:solidFill>
                    <a:srgbClr val="002060"/>
                  </a:solidFill>
                </a:rPr>
                <a:t>Water scrubbing</a:t>
              </a:r>
              <a:endParaRPr lang="en-US" sz="12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05" name="Rounded Rectangle 504"/>
            <p:cNvSpPr/>
            <p:nvPr/>
          </p:nvSpPr>
          <p:spPr>
            <a:xfrm>
              <a:off x="4356233" y="2098191"/>
              <a:ext cx="1818760" cy="37128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4389093" y="2140582"/>
              <a:ext cx="1825332" cy="28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b="1" dirty="0" smtClean="0">
                  <a:solidFill>
                    <a:srgbClr val="002060"/>
                  </a:solidFill>
                </a:rPr>
                <a:t>Membrane technology</a:t>
              </a:r>
              <a:endParaRPr lang="en-US" sz="12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4349661" y="2557934"/>
              <a:ext cx="1818760" cy="37128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TextBox 507"/>
            <p:cNvSpPr txBox="1"/>
            <p:nvPr/>
          </p:nvSpPr>
          <p:spPr>
            <a:xfrm>
              <a:off x="4526284" y="2600326"/>
              <a:ext cx="1576419" cy="28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b="1" dirty="0" smtClean="0">
                  <a:solidFill>
                    <a:srgbClr val="002060"/>
                  </a:solidFill>
                </a:rPr>
                <a:t>Biological technique</a:t>
              </a:r>
              <a:endParaRPr lang="en-US" sz="12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2305827" y="2577638"/>
              <a:ext cx="1825332" cy="37128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TextBox 509"/>
            <p:cNvSpPr txBox="1"/>
            <p:nvPr/>
          </p:nvSpPr>
          <p:spPr>
            <a:xfrm>
              <a:off x="2355523" y="2599823"/>
              <a:ext cx="1576419" cy="28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b="1" dirty="0" smtClean="0">
                  <a:solidFill>
                    <a:srgbClr val="002060"/>
                  </a:solidFill>
                </a:rPr>
                <a:t>Cryogenic separation</a:t>
              </a:r>
              <a:endParaRPr lang="en-US" sz="12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11" name="Rounded Rectangle 510"/>
            <p:cNvSpPr/>
            <p:nvPr/>
          </p:nvSpPr>
          <p:spPr>
            <a:xfrm>
              <a:off x="6359004" y="1658151"/>
              <a:ext cx="2490717" cy="652871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6359004" y="1674359"/>
              <a:ext cx="1708671" cy="636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b="1" dirty="0" smtClean="0">
                  <a:solidFill>
                    <a:srgbClr val="7030A0"/>
                  </a:solidFill>
                </a:rPr>
                <a:t>Absorption technology</a:t>
              </a:r>
              <a:endParaRPr lang="en-US" sz="1200" b="1" dirty="0" smtClean="0">
                <a:solidFill>
                  <a:srgbClr val="7030A0"/>
                </a:solidFill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nb-NO" sz="1100" dirty="0" smtClean="0">
                  <a:solidFill>
                    <a:srgbClr val="7030A0"/>
                  </a:solidFill>
                </a:rPr>
                <a:t>Pressurized reactor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nb-NO" sz="1100" dirty="0" smtClean="0">
                  <a:solidFill>
                    <a:srgbClr val="7030A0"/>
                  </a:solidFill>
                </a:rPr>
                <a:t>Digestate recirculation</a:t>
              </a:r>
            </a:p>
          </p:txBody>
        </p:sp>
        <p:sp>
          <p:nvSpPr>
            <p:cNvPr id="513" name="Rounded Rectangle 512"/>
            <p:cNvSpPr/>
            <p:nvPr/>
          </p:nvSpPr>
          <p:spPr>
            <a:xfrm>
              <a:off x="6365577" y="2349510"/>
              <a:ext cx="2484144" cy="579707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TextBox 513"/>
            <p:cNvSpPr txBox="1"/>
            <p:nvPr/>
          </p:nvSpPr>
          <p:spPr>
            <a:xfrm>
              <a:off x="6365577" y="2323742"/>
              <a:ext cx="2705954" cy="859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b="1" dirty="0" smtClean="0">
                  <a:solidFill>
                    <a:srgbClr val="7030A0"/>
                  </a:solidFill>
                </a:rPr>
                <a:t>Hydrogenotrophic methanogenesis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nb-NO" sz="1100" dirty="0" smtClean="0">
                  <a:solidFill>
                    <a:srgbClr val="7030A0"/>
                  </a:solidFill>
                </a:rPr>
                <a:t>Direct H</a:t>
              </a:r>
              <a:r>
                <a:rPr lang="nb-NO" sz="1100" baseline="-25000" dirty="0" smtClean="0">
                  <a:solidFill>
                    <a:srgbClr val="7030A0"/>
                  </a:solidFill>
                </a:rPr>
                <a:t>2</a:t>
              </a:r>
              <a:r>
                <a:rPr lang="nb-NO" sz="1100" dirty="0" smtClean="0">
                  <a:solidFill>
                    <a:srgbClr val="7030A0"/>
                  </a:solidFill>
                </a:rPr>
                <a:t> addition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nb-NO" sz="1100" dirty="0" smtClean="0">
                  <a:solidFill>
                    <a:srgbClr val="7030A0"/>
                  </a:solidFill>
                </a:rPr>
                <a:t>Electromethanogenesis</a:t>
              </a:r>
              <a:endParaRPr lang="nb-NO" sz="1100" dirty="0">
                <a:solidFill>
                  <a:srgbClr val="7030A0"/>
                </a:solidFill>
              </a:endParaRPr>
            </a:p>
            <a:p>
              <a:endParaRPr lang="en-US" sz="1200" b="1" dirty="0" smtClean="0">
                <a:solidFill>
                  <a:srgbClr val="7030A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77833" y="5778370"/>
            <a:ext cx="11892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Different modes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biogas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upgrading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7447" y="590717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err="1" smtClean="0">
                <a:solidFill>
                  <a:srgbClr val="363535"/>
                </a:solidFill>
                <a:latin typeface="Arial" panose="020B0604020202020204" pitchFamily="34" charset="0"/>
              </a:rPr>
              <a:t>Figure</a:t>
            </a:r>
            <a:r>
              <a:rPr lang="nb-NO" b="1" dirty="0" smtClean="0">
                <a:solidFill>
                  <a:srgbClr val="363535"/>
                </a:solidFill>
                <a:latin typeface="Arial" panose="020B0604020202020204" pitchFamily="34" charset="0"/>
              </a:rPr>
              <a:t>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37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390312" y="1547932"/>
            <a:ext cx="6332458" cy="3218450"/>
            <a:chOff x="1718448" y="1755090"/>
            <a:chExt cx="6332458" cy="3218450"/>
          </a:xfrm>
        </p:grpSpPr>
        <p:grpSp>
          <p:nvGrpSpPr>
            <p:cNvPr id="516" name="Group 515"/>
            <p:cNvGrpSpPr/>
            <p:nvPr/>
          </p:nvGrpSpPr>
          <p:grpSpPr>
            <a:xfrm>
              <a:off x="2040980" y="1761440"/>
              <a:ext cx="4943074" cy="3212100"/>
              <a:chOff x="2717799" y="1011611"/>
              <a:chExt cx="4943074" cy="3212100"/>
            </a:xfrm>
          </p:grpSpPr>
          <p:pic>
            <p:nvPicPr>
              <p:cNvPr id="521" name="Picture 5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17799" y="2439434"/>
                <a:ext cx="2642278" cy="13484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</p:pic>
          <p:pic>
            <p:nvPicPr>
              <p:cNvPr id="523" name="Picture 4" descr="http://ars.els-cdn.com/content/image/1-s2.0-S0956053X17304373-fx1_lrg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5394" y="1011611"/>
                <a:ext cx="1289050" cy="12172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4" name="Picture 5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2351" y="2439434"/>
                <a:ext cx="2132093" cy="134846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525" name="TextBox 524"/>
              <p:cNvSpPr txBox="1"/>
              <p:nvPr/>
            </p:nvSpPr>
            <p:spPr>
              <a:xfrm>
                <a:off x="3616727" y="2176286"/>
                <a:ext cx="14823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 smtClean="0">
                    <a:solidFill>
                      <a:srgbClr val="7030A0"/>
                    </a:solidFill>
                  </a:rPr>
                  <a:t>Pressurized reactor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26" name="TextBox 525"/>
              <p:cNvSpPr txBox="1"/>
              <p:nvPr/>
            </p:nvSpPr>
            <p:spPr>
              <a:xfrm>
                <a:off x="6178550" y="2179864"/>
                <a:ext cx="14823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 smtClean="0">
                    <a:solidFill>
                      <a:srgbClr val="7030A0"/>
                    </a:solidFill>
                  </a:rPr>
                  <a:t>H</a:t>
                </a:r>
                <a:r>
                  <a:rPr lang="nb-NO" sz="1200" b="1" baseline="-25000" dirty="0" smtClean="0">
                    <a:solidFill>
                      <a:srgbClr val="7030A0"/>
                    </a:solidFill>
                  </a:rPr>
                  <a:t>2</a:t>
                </a:r>
                <a:r>
                  <a:rPr lang="nb-NO" sz="1200" b="1" dirty="0" smtClean="0">
                    <a:solidFill>
                      <a:srgbClr val="7030A0"/>
                    </a:solidFill>
                  </a:rPr>
                  <a:t>-enriched reactor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27" name="TextBox 526"/>
              <p:cNvSpPr txBox="1"/>
              <p:nvPr/>
            </p:nvSpPr>
            <p:spPr>
              <a:xfrm>
                <a:off x="3268523" y="3762046"/>
                <a:ext cx="19652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 smtClean="0">
                    <a:solidFill>
                      <a:srgbClr val="7030A0"/>
                    </a:solidFill>
                  </a:rPr>
                  <a:t>CO</a:t>
                </a:r>
                <a:r>
                  <a:rPr lang="nb-NO" sz="1200" b="1" baseline="-25000" dirty="0" smtClean="0">
                    <a:solidFill>
                      <a:srgbClr val="7030A0"/>
                    </a:solidFill>
                  </a:rPr>
                  <a:t>2</a:t>
                </a:r>
                <a:r>
                  <a:rPr lang="nb-NO" sz="1200" b="1" dirty="0" smtClean="0">
                    <a:solidFill>
                      <a:srgbClr val="7030A0"/>
                    </a:solidFill>
                  </a:rPr>
                  <a:t> absorption/</a:t>
                </a:r>
                <a:r>
                  <a:rPr lang="nb-NO" sz="1200" b="1" dirty="0" err="1" smtClean="0">
                    <a:solidFill>
                      <a:srgbClr val="7030A0"/>
                    </a:solidFill>
                  </a:rPr>
                  <a:t>digestate</a:t>
                </a:r>
                <a:r>
                  <a:rPr lang="nb-NO" sz="1200" b="1" dirty="0" smtClean="0">
                    <a:solidFill>
                      <a:srgbClr val="7030A0"/>
                    </a:solidFill>
                  </a:rPr>
                  <a:t> recirculation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28" name="TextBox 527"/>
              <p:cNvSpPr txBox="1"/>
              <p:nvPr/>
            </p:nvSpPr>
            <p:spPr>
              <a:xfrm>
                <a:off x="5561245" y="3844036"/>
                <a:ext cx="18794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 smtClean="0">
                    <a:solidFill>
                      <a:srgbClr val="7030A0"/>
                    </a:solidFill>
                  </a:rPr>
                  <a:t>Bioelectromethanogenesis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518" name="Rectangle 517"/>
            <p:cNvSpPr/>
            <p:nvPr/>
          </p:nvSpPr>
          <p:spPr>
            <a:xfrm>
              <a:off x="1725105" y="1755090"/>
              <a:ext cx="298450" cy="278264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TextBox 518"/>
            <p:cNvSpPr txBox="1"/>
            <p:nvPr/>
          </p:nvSpPr>
          <p:spPr>
            <a:xfrm rot="16200000">
              <a:off x="762467" y="3028460"/>
              <a:ext cx="2188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200" b="1" dirty="0" smtClean="0">
                  <a:solidFill>
                    <a:schemeClr val="bg1"/>
                  </a:solidFill>
                </a:rPr>
                <a:t>In situ </a:t>
              </a:r>
              <a:r>
                <a:rPr lang="nb-NO" sz="1200" b="1" dirty="0" err="1" smtClean="0">
                  <a:solidFill>
                    <a:schemeClr val="bg1"/>
                  </a:solidFill>
                </a:rPr>
                <a:t>biogas</a:t>
              </a:r>
              <a:r>
                <a:rPr lang="nb-NO" sz="1200" b="1" dirty="0" smtClean="0">
                  <a:solidFill>
                    <a:schemeClr val="bg1"/>
                  </a:solidFill>
                </a:rPr>
                <a:t> upgrading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pic>
          <p:nvPicPr>
            <p:cNvPr id="37" name="Picture 2" descr="Image result for methane ga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4432" y="3801208"/>
              <a:ext cx="1046474" cy="790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Bent Arrow 3"/>
            <p:cNvSpPr/>
            <p:nvPr/>
          </p:nvSpPr>
          <p:spPr>
            <a:xfrm rot="5400000">
              <a:off x="6800518" y="1896373"/>
              <a:ext cx="1087564" cy="894300"/>
            </a:xfrm>
            <a:prstGeom prst="bentArrow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897150" y="2978679"/>
              <a:ext cx="0" cy="15346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" name="TextBox 519"/>
            <p:cNvSpPr txBox="1"/>
            <p:nvPr/>
          </p:nvSpPr>
          <p:spPr>
            <a:xfrm rot="5400000">
              <a:off x="7013105" y="2305739"/>
              <a:ext cx="10969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 b="1" dirty="0">
                  <a:solidFill>
                    <a:srgbClr val="002060"/>
                  </a:solidFill>
                </a:rPr>
                <a:t>8</a:t>
              </a:r>
              <a:r>
                <a:rPr lang="nb-NO" sz="1100" b="1" dirty="0" smtClean="0">
                  <a:solidFill>
                    <a:srgbClr val="002060"/>
                  </a:solidFill>
                </a:rPr>
                <a:t>5 </a:t>
              </a:r>
              <a:r>
                <a:rPr lang="nb-NO" sz="1100" b="1" dirty="0" smtClean="0">
                  <a:solidFill>
                    <a:srgbClr val="002060"/>
                  </a:solidFill>
                </a:rPr>
                <a:t>to </a:t>
              </a:r>
              <a:r>
                <a:rPr lang="nb-NO" sz="1100" b="1" dirty="0" smtClean="0">
                  <a:solidFill>
                    <a:srgbClr val="002060"/>
                  </a:solidFill>
                </a:rPr>
                <a:t>95% </a:t>
              </a:r>
              <a:r>
                <a:rPr lang="nb-NO" sz="1100" b="1" dirty="0" smtClean="0">
                  <a:solidFill>
                    <a:srgbClr val="002060"/>
                  </a:solidFill>
                </a:rPr>
                <a:t>CH</a:t>
              </a:r>
              <a:r>
                <a:rPr lang="nb-NO" sz="1100" b="1" baseline="-25000" dirty="0" smtClean="0">
                  <a:solidFill>
                    <a:srgbClr val="002060"/>
                  </a:solidFill>
                </a:rPr>
                <a:t>4</a:t>
              </a:r>
              <a:r>
                <a:rPr lang="nb-NO" sz="1100" b="1" dirty="0" smtClean="0">
                  <a:solidFill>
                    <a:srgbClr val="002060"/>
                  </a:solidFill>
                </a:rPr>
                <a:t> 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pic>
          <p:nvPicPr>
            <p:cNvPr id="1028" name="Picture 4" descr="Image result for biomethane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04" t="17886" r="19543" b="19913"/>
            <a:stretch/>
          </p:blipFill>
          <p:spPr bwMode="auto">
            <a:xfrm>
              <a:off x="7058088" y="2887305"/>
              <a:ext cx="939163" cy="698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178419" y="3067525"/>
              <a:ext cx="698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b="1" dirty="0" smtClean="0">
                  <a:solidFill>
                    <a:srgbClr val="C00000"/>
                  </a:solidFill>
                </a:rPr>
                <a:t>Minimum purification</a:t>
              </a:r>
              <a:endParaRPr lang="en-US" sz="800" b="1" dirty="0">
                <a:solidFill>
                  <a:srgbClr val="C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66984" y="3974869"/>
              <a:ext cx="9391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b="1" dirty="0" smtClean="0">
                  <a:solidFill>
                    <a:schemeClr val="bg1"/>
                  </a:solidFill>
                </a:rPr>
                <a:t>Pipeline quality methane</a:t>
              </a:r>
              <a:endParaRPr lang="en-US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 rot="5400000">
              <a:off x="7365297" y="3528620"/>
              <a:ext cx="292100" cy="364058"/>
            </a:xfrm>
            <a:prstGeom prst="chevron">
              <a:avLst/>
            </a:prstGeom>
            <a:solidFill>
              <a:srgbClr val="FFC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77833" y="5778370"/>
            <a:ext cx="11892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Biogas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57447" y="590717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err="1" smtClean="0">
                <a:solidFill>
                  <a:srgbClr val="363535"/>
                </a:solidFill>
                <a:latin typeface="Arial" panose="020B0604020202020204" pitchFamily="34" charset="0"/>
              </a:rPr>
              <a:t>Figure</a:t>
            </a:r>
            <a:r>
              <a:rPr lang="nb-NO" b="1" dirty="0" smtClean="0">
                <a:solidFill>
                  <a:srgbClr val="363535"/>
                </a:solidFill>
                <a:latin typeface="Arial" panose="020B0604020202020204" pitchFamily="34" charset="0"/>
              </a:rPr>
              <a:t> 2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3712370" y="1554282"/>
            <a:ext cx="3529961" cy="1223590"/>
            <a:chOff x="3712371" y="1547932"/>
            <a:chExt cx="2516748" cy="12102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712371" y="1547932"/>
              <a:ext cx="2511739" cy="121020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870706" y="1592583"/>
              <a:ext cx="358413" cy="66562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824101" y="1591860"/>
              <a:ext cx="228600" cy="890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06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446" y="5708084"/>
            <a:ext cx="11892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Interaction of </a:t>
            </a:r>
            <a:r>
              <a:rPr lang="nb-NO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ethane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microorganisms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bioelectrochemical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methane (</a:t>
            </a:r>
            <a:r>
              <a:rPr lang="nb-N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adapted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</a:t>
            </a:r>
            <a:r>
              <a:rPr 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Refs. [68, 72]) 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78037" y="1347414"/>
            <a:ext cx="7715049" cy="3242399"/>
            <a:chOff x="2209007" y="1028700"/>
            <a:chExt cx="6733380" cy="266459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t="432" b="432"/>
            <a:stretch/>
          </p:blipFill>
          <p:spPr>
            <a:xfrm>
              <a:off x="2209007" y="1028700"/>
              <a:ext cx="3024186" cy="256588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0050" y="1151119"/>
              <a:ext cx="3462337" cy="222708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258718" y="3416299"/>
              <a:ext cx="9525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Biocathode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42916" y="3409950"/>
              <a:ext cx="9525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Biocathode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76203" y="3409950"/>
              <a:ext cx="67012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sz="1200" dirty="0" smtClean="0"/>
                <a:t>Anode</a:t>
              </a:r>
              <a:endParaRPr lang="en-US" sz="1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557447" y="590717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err="1" smtClean="0">
                <a:solidFill>
                  <a:srgbClr val="363535"/>
                </a:solidFill>
                <a:latin typeface="Arial" panose="020B0604020202020204" pitchFamily="34" charset="0"/>
              </a:rPr>
              <a:t>Figure</a:t>
            </a:r>
            <a:r>
              <a:rPr lang="nb-NO" b="1" dirty="0" smtClean="0">
                <a:solidFill>
                  <a:srgbClr val="363535"/>
                </a:solidFill>
                <a:latin typeface="Arial" panose="020B0604020202020204" pitchFamily="34" charset="0"/>
              </a:rPr>
              <a:t>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96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Shiplu Sarker</dc:creator>
  <cp:lastModifiedBy>Shiplu Sarker</cp:lastModifiedBy>
  <cp:revision>154</cp:revision>
  <dcterms:created xsi:type="dcterms:W3CDTF">2016-10-11T12:12:55Z</dcterms:created>
  <dcterms:modified xsi:type="dcterms:W3CDTF">2018-03-29T19:14:35Z</dcterms:modified>
</cp:coreProperties>
</file>